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CAA4-F867-45AF-469E-EA1A3A18D0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141AE27A-157A-66BA-5BA5-330BD941EB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FC94FC3D-5A4E-D388-CF69-C2246857264F}"/>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5" name="Footer Placeholder 4">
            <a:extLst>
              <a:ext uri="{FF2B5EF4-FFF2-40B4-BE49-F238E27FC236}">
                <a16:creationId xmlns:a16="http://schemas.microsoft.com/office/drawing/2014/main" id="{BC886D0B-7405-426A-82BA-0412439ADC0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7B2811D-527A-46FB-4998-475567815B0F}"/>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193315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1664-4099-BF5B-65BE-D5A46E6A77B2}"/>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D1108614-42C4-34E0-A41D-1F9DDBA67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9F2A7BB-AD09-44BE-8962-A5DE2F5B7CED}"/>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5" name="Footer Placeholder 4">
            <a:extLst>
              <a:ext uri="{FF2B5EF4-FFF2-40B4-BE49-F238E27FC236}">
                <a16:creationId xmlns:a16="http://schemas.microsoft.com/office/drawing/2014/main" id="{C1CC9D26-C1A2-0C93-804B-04E22AB9CC5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8150381-1EE9-E722-53C4-C55C0739D484}"/>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2852588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31223-17B1-13AF-B6E7-D20E583AB2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F661509-07C7-149C-5BB3-155F5BF445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22B9D1-973E-E9BA-2C8D-92B78D995215}"/>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5" name="Footer Placeholder 4">
            <a:extLst>
              <a:ext uri="{FF2B5EF4-FFF2-40B4-BE49-F238E27FC236}">
                <a16:creationId xmlns:a16="http://schemas.microsoft.com/office/drawing/2014/main" id="{146A7CEA-60D6-91A5-80F4-4799A037A49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2C2BE1D-F42E-A2F3-84B3-8DE0BFC95B90}"/>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159238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58E7-9F06-1A3E-217E-AAF6506318C7}"/>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37A2E99-8619-24C8-5EE1-D8D058D694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96E21036-9C96-1A3A-7800-04B12CC57A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51AD86F9-2FC3-13C3-AF51-903551D4FCA0}"/>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6" name="Footer Placeholder 5">
            <a:extLst>
              <a:ext uri="{FF2B5EF4-FFF2-40B4-BE49-F238E27FC236}">
                <a16:creationId xmlns:a16="http://schemas.microsoft.com/office/drawing/2014/main" id="{5C6731E6-D73E-53CD-382D-7DC9861CEA0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88F3E625-D556-A692-D519-47CF7ED71D77}"/>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1295133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30C9-EF43-1B17-F1D9-2FFFEA983E31}"/>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357EC27-EA4E-D689-397B-285E49F5DD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7F283A-AD94-EF34-A702-DEF3E1E642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699BE71D-5BD8-B06F-B162-6BABFB0A7F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454C4-A0BD-7A93-CC4E-0BD3B608CB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27AF5450-DF71-B1E1-FC60-7DD1028B31A4}"/>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8" name="Footer Placeholder 7">
            <a:extLst>
              <a:ext uri="{FF2B5EF4-FFF2-40B4-BE49-F238E27FC236}">
                <a16:creationId xmlns:a16="http://schemas.microsoft.com/office/drawing/2014/main" id="{72FA2ED8-24A5-0A3C-F9DE-5F673B65B863}"/>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05A8E998-1C0A-1091-68D3-CE7C08A1A5FF}"/>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1832847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A45B-FF27-C6AC-BD1D-2E70CF4514BC}"/>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84EA5120-8CF9-5398-59D1-75CD42DE4932}"/>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4" name="Footer Placeholder 3">
            <a:extLst>
              <a:ext uri="{FF2B5EF4-FFF2-40B4-BE49-F238E27FC236}">
                <a16:creationId xmlns:a16="http://schemas.microsoft.com/office/drawing/2014/main" id="{DDC1252A-EADF-1198-F41D-EC3EA75B2EA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80506FEA-233A-D878-279C-461EC5FE38E3}"/>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18212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1B9488-64A9-3760-AC60-09AE83243A99}"/>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3" name="Footer Placeholder 2">
            <a:extLst>
              <a:ext uri="{FF2B5EF4-FFF2-40B4-BE49-F238E27FC236}">
                <a16:creationId xmlns:a16="http://schemas.microsoft.com/office/drawing/2014/main" id="{66C9ABFF-BE1D-81E3-7572-00AB825FF4E6}"/>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B4B0E40F-49D9-DD06-6EB6-4F2840FF524E}"/>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2955924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1FAB1-AA63-CB89-2164-D213A871A6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A36CE640-B37F-A1E8-B54D-977E6A05B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83F5B23F-A345-90EC-F9F3-B06E49B648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CE2F61-EE35-AC57-ED50-5908DC5924D6}"/>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6" name="Footer Placeholder 5">
            <a:extLst>
              <a:ext uri="{FF2B5EF4-FFF2-40B4-BE49-F238E27FC236}">
                <a16:creationId xmlns:a16="http://schemas.microsoft.com/office/drawing/2014/main" id="{25FC1004-1ADF-4D16-8CB7-D778F29687E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26F02F5-2C5A-3F51-4196-86B0F021AE21}"/>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2065331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5D591-B2DE-8E40-5294-B563DA51BB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E3C5C0E4-111F-5DB0-3946-6509E2EE8D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6FA84887-9AFE-7E96-EC65-83649EDD0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771EA-83EF-0B4D-A732-076700BFD182}"/>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6" name="Footer Placeholder 5">
            <a:extLst>
              <a:ext uri="{FF2B5EF4-FFF2-40B4-BE49-F238E27FC236}">
                <a16:creationId xmlns:a16="http://schemas.microsoft.com/office/drawing/2014/main" id="{D14C9321-17B2-2A57-B1A2-DFFFC101EF6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9F18B7F-903D-2B5F-3B2D-B8757A6B7553}"/>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159748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1F05A-51EA-52D7-FCB1-B117D2827CBA}"/>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E01921F-27EC-0D1D-A118-D2E74AED51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62CE223-7964-F6C3-AD8F-91A8530C22A9}"/>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5" name="Footer Placeholder 4">
            <a:extLst>
              <a:ext uri="{FF2B5EF4-FFF2-40B4-BE49-F238E27FC236}">
                <a16:creationId xmlns:a16="http://schemas.microsoft.com/office/drawing/2014/main" id="{D004A2D6-683F-6124-9A3E-0EBBA7713F4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31CF2CA-47C0-598A-F68C-2A67C2282462}"/>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350526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728C0B-C7B2-403E-2F02-8E59A29C58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3860CE6-EF88-56FB-DBDD-A9BB182291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E1E95AD-76D4-173B-D68D-B8B406379A84}"/>
              </a:ext>
            </a:extLst>
          </p:cNvPr>
          <p:cNvSpPr>
            <a:spLocks noGrp="1"/>
          </p:cNvSpPr>
          <p:nvPr>
            <p:ph type="dt" sz="half" idx="10"/>
          </p:nvPr>
        </p:nvSpPr>
        <p:spPr/>
        <p:txBody>
          <a:bodyPr/>
          <a:lstStyle/>
          <a:p>
            <a:fld id="{E828D3F9-B932-4BCF-8382-6F3C8A91D2BC}" type="datetimeFigureOut">
              <a:rPr lang="en-ZA" smtClean="0"/>
              <a:t>2025/02/12</a:t>
            </a:fld>
            <a:endParaRPr lang="en-ZA"/>
          </a:p>
        </p:txBody>
      </p:sp>
      <p:sp>
        <p:nvSpPr>
          <p:cNvPr id="5" name="Footer Placeholder 4">
            <a:extLst>
              <a:ext uri="{FF2B5EF4-FFF2-40B4-BE49-F238E27FC236}">
                <a16:creationId xmlns:a16="http://schemas.microsoft.com/office/drawing/2014/main" id="{0C0A625C-D4C3-5726-5B1B-9507FE069D7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3441C4C-47B5-A49E-2F00-8A619642D1B2}"/>
              </a:ext>
            </a:extLst>
          </p:cNvPr>
          <p:cNvSpPr>
            <a:spLocks noGrp="1"/>
          </p:cNvSpPr>
          <p:nvPr>
            <p:ph type="sldNum" sz="quarter" idx="12"/>
          </p:nvPr>
        </p:nvSpPr>
        <p:spPr/>
        <p:txBody>
          <a:bodyPr/>
          <a:lstStyle/>
          <a:p>
            <a:fld id="{7097472D-54EF-4355-9E1B-EF7C1F5FFA1D}" type="slidenum">
              <a:rPr lang="en-ZA" smtClean="0"/>
              <a:t>‹#›</a:t>
            </a:fld>
            <a:endParaRPr lang="en-ZA"/>
          </a:p>
        </p:txBody>
      </p:sp>
    </p:spTree>
    <p:extLst>
      <p:ext uri="{BB962C8B-B14F-4D97-AF65-F5344CB8AC3E}">
        <p14:creationId xmlns:p14="http://schemas.microsoft.com/office/powerpoint/2010/main" val="302618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E70A68-DE56-F3FC-1453-63D6A44A97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935A830-6E19-86F9-73A6-7B8F9811A2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6C0EAC0-0749-7961-6EEF-CE7F78A7E5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28D3F9-B932-4BCF-8382-6F3C8A91D2BC}" type="datetimeFigureOut">
              <a:rPr lang="en-ZA" smtClean="0"/>
              <a:t>2025/02/12</a:t>
            </a:fld>
            <a:endParaRPr lang="en-ZA"/>
          </a:p>
        </p:txBody>
      </p:sp>
      <p:sp>
        <p:nvSpPr>
          <p:cNvPr id="5" name="Footer Placeholder 4">
            <a:extLst>
              <a:ext uri="{FF2B5EF4-FFF2-40B4-BE49-F238E27FC236}">
                <a16:creationId xmlns:a16="http://schemas.microsoft.com/office/drawing/2014/main" id="{DEB76B2C-7B2E-024B-3D82-B7DCB6C5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AD96CB34-6FB5-F506-56B9-08D8FAB7F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97472D-54EF-4355-9E1B-EF7C1F5FFA1D}" type="slidenum">
              <a:rPr lang="en-ZA" smtClean="0"/>
              <a:t>‹#›</a:t>
            </a:fld>
            <a:endParaRPr lang="en-ZA"/>
          </a:p>
        </p:txBody>
      </p:sp>
    </p:spTree>
    <p:extLst>
      <p:ext uri="{BB962C8B-B14F-4D97-AF65-F5344CB8AC3E}">
        <p14:creationId xmlns:p14="http://schemas.microsoft.com/office/powerpoint/2010/main" val="760011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C97FA0F-6D9C-D92B-4286-84294ADF52CC}"/>
              </a:ext>
            </a:extLst>
          </p:cNvPr>
          <p:cNvSpPr txBox="1"/>
          <p:nvPr/>
        </p:nvSpPr>
        <p:spPr>
          <a:xfrm>
            <a:off x="2963156" y="3471510"/>
            <a:ext cx="6526640" cy="7758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kern="1200">
                <a:solidFill>
                  <a:schemeClr val="tx2"/>
                </a:solidFill>
                <a:latin typeface="+mj-lt"/>
                <a:ea typeface="+mj-ea"/>
                <a:cs typeface="+mj-cs"/>
              </a:rPr>
              <a:t>Profile</a:t>
            </a:r>
          </a:p>
        </p:txBody>
      </p:sp>
      <p:grpSp>
        <p:nvGrpSpPr>
          <p:cNvPr id="15" name="Group 14">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836E1FB7-3A0B-1D64-0C27-347454A981A8}"/>
              </a:ext>
            </a:extLst>
          </p:cNvPr>
          <p:cNvPicPr>
            <a:picLocks noChangeAspect="1"/>
          </p:cNvPicPr>
          <p:nvPr/>
        </p:nvPicPr>
        <p:blipFill>
          <a:blip r:embed="rId2"/>
          <a:stretch>
            <a:fillRect/>
          </a:stretch>
        </p:blipFill>
        <p:spPr>
          <a:xfrm>
            <a:off x="1603186" y="229335"/>
            <a:ext cx="7319958" cy="2305786"/>
          </a:xfrm>
          <a:prstGeom prst="rect">
            <a:avLst/>
          </a:prstGeom>
        </p:spPr>
      </p:pic>
      <p:grpSp>
        <p:nvGrpSpPr>
          <p:cNvPr id="21" name="Group 20">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8353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56A3A8-07DA-234A-8FD3-DFB1B727365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D6863D-9231-4405-E685-8D93B308C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611AD7C-49F2-5753-DB5D-73EDB56B2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EFC3E703-04FD-E881-3838-1482F75316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17039C81-B6FE-8097-ACA0-D272D7F51E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40ED14-0BEF-45A4-858B-8DEF142A4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3ED60E0-57BE-3142-6977-C3189FB1D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AAA9C1B7-926F-38FE-230E-E54E1F37B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16F15567-B8E3-C426-C8A7-4CC1081D04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B8C77B47-124C-67FA-0D6E-F630841121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43E5DBCB-1E69-7001-2F04-8EBA3BD7B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15A1261F-47DF-B263-F01F-6F1F2BF09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2354AAE9-8F41-C892-249D-03AF37CE4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C6BDCB47-3D48-28A4-E107-1A402913EB87}"/>
              </a:ext>
            </a:extLst>
          </p:cNvPr>
          <p:cNvSpPr txBox="1"/>
          <p:nvPr/>
        </p:nvSpPr>
        <p:spPr>
          <a:xfrm>
            <a:off x="4147421" y="115632"/>
            <a:ext cx="3896852" cy="769441"/>
          </a:xfrm>
          <a:prstGeom prst="rect">
            <a:avLst/>
          </a:prstGeom>
          <a:noFill/>
        </p:spPr>
        <p:txBody>
          <a:bodyPr wrap="square">
            <a:spAutoFit/>
          </a:bodyPr>
          <a:lstStyle/>
          <a:p>
            <a:r>
              <a:rPr lang="en-ZA" sz="4400" b="1" dirty="0">
                <a:solidFill>
                  <a:srgbClr val="00B050"/>
                </a:solidFill>
                <a:latin typeface="Arial" panose="020B0604020202020204" pitchFamily="34" charset="0"/>
                <a:cs typeface="Arial" panose="020B0604020202020204" pitchFamily="34" charset="0"/>
              </a:rPr>
              <a:t>Who we are </a:t>
            </a:r>
          </a:p>
        </p:txBody>
      </p:sp>
      <p:sp>
        <p:nvSpPr>
          <p:cNvPr id="5" name="TextBox 4">
            <a:extLst>
              <a:ext uri="{FF2B5EF4-FFF2-40B4-BE49-F238E27FC236}">
                <a16:creationId xmlns:a16="http://schemas.microsoft.com/office/drawing/2014/main" id="{787AC505-BC30-5197-1B51-8639C2D662F5}"/>
              </a:ext>
            </a:extLst>
          </p:cNvPr>
          <p:cNvSpPr txBox="1"/>
          <p:nvPr/>
        </p:nvSpPr>
        <p:spPr>
          <a:xfrm>
            <a:off x="653143" y="4148687"/>
            <a:ext cx="10940141" cy="2118529"/>
          </a:xfrm>
          <a:prstGeom prst="rect">
            <a:avLst/>
          </a:prstGeom>
          <a:noFill/>
        </p:spPr>
        <p:txBody>
          <a:bodyPr wrap="square">
            <a:spAutoFit/>
          </a:bodyPr>
          <a:lstStyle/>
          <a:p>
            <a:pPr marL="171450" indent="-171450" algn="just">
              <a:lnSpc>
                <a:spcPct val="150000"/>
              </a:lnSpc>
              <a:spcAft>
                <a:spcPts val="800"/>
              </a:spcAft>
              <a:buFont typeface="Wingdings" panose="05000000000000000000" pitchFamily="2" charset="2"/>
              <a:buChar char="v"/>
            </a:pPr>
            <a:r>
              <a:rPr lang="en-ZA" kern="100" dirty="0">
                <a:latin typeface="Arial" panose="020B0604020202020204" pitchFamily="34" charset="0"/>
                <a:cs typeface="Times New Roman" panose="02020603050405020304" pitchFamily="18" charset="0"/>
              </a:rPr>
              <a:t> Our team of professionals brings extensive expertise across a variety of industries, ensuring that we provide customized solutions tailored to meet the unique needs of each client. Whether you are a business seeking financial clarity and tax compliance or an individual aiming to elevate your English proficiency for career advancement, </a:t>
            </a:r>
            <a:r>
              <a:rPr lang="en-ZA" kern="100" dirty="0" err="1">
                <a:latin typeface="Arial" panose="020B0604020202020204" pitchFamily="34" charset="0"/>
                <a:cs typeface="Times New Roman" panose="02020603050405020304" pitchFamily="18" charset="0"/>
              </a:rPr>
              <a:t>Khule</a:t>
            </a:r>
            <a:r>
              <a:rPr lang="en-ZA" kern="100" dirty="0">
                <a:latin typeface="Arial" panose="020B0604020202020204" pitchFamily="34" charset="0"/>
                <a:cs typeface="Times New Roman" panose="02020603050405020304" pitchFamily="18" charset="0"/>
              </a:rPr>
              <a:t> Accounting &amp; English Consulting stands as your trusted partner in achieving your professional and personal goals.</a:t>
            </a:r>
          </a:p>
        </p:txBody>
      </p:sp>
      <p:sp>
        <p:nvSpPr>
          <p:cNvPr id="7" name="TextBox 6">
            <a:extLst>
              <a:ext uri="{FF2B5EF4-FFF2-40B4-BE49-F238E27FC236}">
                <a16:creationId xmlns:a16="http://schemas.microsoft.com/office/drawing/2014/main" id="{884BA350-8135-FDE4-4602-8E514AF6334C}"/>
              </a:ext>
            </a:extLst>
          </p:cNvPr>
          <p:cNvSpPr txBox="1"/>
          <p:nvPr/>
        </p:nvSpPr>
        <p:spPr>
          <a:xfrm>
            <a:off x="653143" y="1117798"/>
            <a:ext cx="10940141" cy="2534027"/>
          </a:xfrm>
          <a:prstGeom prst="rect">
            <a:avLst/>
          </a:prstGeom>
          <a:noFill/>
        </p:spPr>
        <p:txBody>
          <a:bodyPr wrap="square">
            <a:spAutoFit/>
          </a:bodyPr>
          <a:lstStyle/>
          <a:p>
            <a:pPr marL="171450" indent="-171450" algn="just">
              <a:lnSpc>
                <a:spcPct val="150000"/>
              </a:lnSpc>
              <a:spcAft>
                <a:spcPts val="800"/>
              </a:spcAft>
              <a:buFont typeface="Wingdings" panose="05000000000000000000" pitchFamily="2" charset="2"/>
              <a:buChar char="v"/>
            </a:pPr>
            <a:r>
              <a:rPr lang="en-ZA" sz="1800" kern="100" dirty="0">
                <a:effectLst/>
                <a:latin typeface="Arial" panose="020B0604020202020204" pitchFamily="34" charset="0"/>
                <a:ea typeface="Aptos" panose="020B0004020202020204" pitchFamily="34" charset="0"/>
                <a:cs typeface="Times New Roman" panose="02020603050405020304" pitchFamily="18" charset="0"/>
              </a:rPr>
              <a:t> </a:t>
            </a:r>
            <a:r>
              <a:rPr lang="en-ZA" sz="1800" kern="100" dirty="0" err="1">
                <a:effectLst/>
                <a:latin typeface="Arial" panose="020B0604020202020204" pitchFamily="34" charset="0"/>
                <a:ea typeface="Aptos" panose="020B0004020202020204" pitchFamily="34" charset="0"/>
                <a:cs typeface="Times New Roman" panose="02020603050405020304" pitchFamily="18" charset="0"/>
              </a:rPr>
              <a:t>Khule</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Accounting &amp; English Consulting is a dynamic South African firm that excels in delivering </a:t>
            </a:r>
            <a:r>
              <a:rPr lang="en-ZA" sz="1800" b="1" kern="100" dirty="0">
                <a:effectLst/>
                <a:latin typeface="Arial" panose="020B0604020202020204" pitchFamily="34" charset="0"/>
                <a:ea typeface="Aptos" panose="020B0004020202020204" pitchFamily="34" charset="0"/>
                <a:cs typeface="Times New Roman" panose="02020603050405020304" pitchFamily="18" charset="0"/>
              </a:rPr>
              <a:t>expert financial services</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and high quality</a:t>
            </a:r>
            <a:r>
              <a:rPr lang="en-ZA" sz="1800" b="1" kern="100" dirty="0">
                <a:effectLst/>
                <a:latin typeface="Arial" panose="020B0604020202020204" pitchFamily="34" charset="0"/>
                <a:ea typeface="Aptos" panose="020B0004020202020204" pitchFamily="34" charset="0"/>
                <a:cs typeface="Times New Roman" panose="02020603050405020304" pitchFamily="18" charset="0"/>
              </a:rPr>
              <a:t> online English training</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We understand that achieving success in today's fast-paced, global economy demands not only </a:t>
            </a:r>
            <a:r>
              <a:rPr lang="en-ZA" sz="1800" b="1" kern="100" dirty="0">
                <a:effectLst/>
                <a:latin typeface="Arial" panose="020B0604020202020204" pitchFamily="34" charset="0"/>
                <a:ea typeface="Aptos" panose="020B0004020202020204" pitchFamily="34" charset="0"/>
                <a:cs typeface="Times New Roman" panose="02020603050405020304" pitchFamily="18" charset="0"/>
              </a:rPr>
              <a:t>strong financial management</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a:t>
            </a:r>
            <a:r>
              <a:rPr lang="en-ZA" sz="1800" b="1" kern="100" dirty="0">
                <a:effectLst/>
                <a:latin typeface="Arial" panose="020B0604020202020204" pitchFamily="34" charset="0"/>
                <a:ea typeface="Aptos" panose="020B0004020202020204" pitchFamily="34" charset="0"/>
                <a:cs typeface="Times New Roman" panose="02020603050405020304" pitchFamily="18" charset="0"/>
              </a:rPr>
              <a:t>but also exceptional communication skills</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Our firm expertly combines </a:t>
            </a:r>
            <a:r>
              <a:rPr lang="en-ZA" sz="1800" b="1" kern="100" dirty="0">
                <a:effectLst/>
                <a:latin typeface="Arial" panose="020B0604020202020204" pitchFamily="34" charset="0"/>
                <a:ea typeface="Aptos" panose="020B0004020202020204" pitchFamily="34" charset="0"/>
                <a:cs typeface="Times New Roman" panose="02020603050405020304" pitchFamily="18" charset="0"/>
              </a:rPr>
              <a:t>accounting, taxation, and business advisory</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services with </a:t>
            </a:r>
            <a:r>
              <a:rPr lang="en-ZA" sz="1800" b="1" kern="100" dirty="0">
                <a:effectLst/>
                <a:latin typeface="Arial" panose="020B0604020202020204" pitchFamily="34" charset="0"/>
                <a:ea typeface="Aptos" panose="020B0004020202020204" pitchFamily="34" charset="0"/>
                <a:cs typeface="Times New Roman" panose="02020603050405020304" pitchFamily="18" charset="0"/>
              </a:rPr>
              <a:t>comprehensive English language training</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 empowering individuals and businesses with the essential tools to thrive.</a:t>
            </a:r>
          </a:p>
        </p:txBody>
      </p:sp>
    </p:spTree>
    <p:extLst>
      <p:ext uri="{BB962C8B-B14F-4D97-AF65-F5344CB8AC3E}">
        <p14:creationId xmlns:p14="http://schemas.microsoft.com/office/powerpoint/2010/main" val="342516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78156C-C19D-F365-7B23-78CA7F9851B1}"/>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0F3EF80-BB53-1600-D113-F8BB5DAC5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08867B5-D05D-1B87-13C8-6F892DDC0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EC4C2215-3E1E-C528-3B43-FC9F4D64AE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16CA596E-45F2-A688-2765-7909F7315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BC457E8-6CB9-CD68-61E0-4D98FEB70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B5A5C6F-0B24-FC45-4469-265B84E73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CC34A837-F6B0-9071-47D9-E553774067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6A720BFB-1165-9F4A-7C72-D02C02B30D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25C521B0-7E78-6949-1FC6-064D161FA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D9D42AF-2108-67A0-4370-FA914162F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81B8885-9173-36A6-3CD7-FDB5D2A64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4CE09B9E-F933-1328-1300-2DF056271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8A18F79C-B05B-1E2C-38B8-2406521E7866}"/>
              </a:ext>
            </a:extLst>
          </p:cNvPr>
          <p:cNvSpPr txBox="1"/>
          <p:nvPr/>
        </p:nvSpPr>
        <p:spPr>
          <a:xfrm>
            <a:off x="4050377" y="204507"/>
            <a:ext cx="3177737" cy="769441"/>
          </a:xfrm>
          <a:prstGeom prst="rect">
            <a:avLst/>
          </a:prstGeom>
          <a:noFill/>
        </p:spPr>
        <p:txBody>
          <a:bodyPr wrap="square">
            <a:spAutoFit/>
          </a:bodyPr>
          <a:lstStyle/>
          <a:p>
            <a:r>
              <a:rPr lang="en-ZA" sz="4400" b="1" dirty="0">
                <a:solidFill>
                  <a:srgbClr val="00B050"/>
                </a:solidFill>
                <a:latin typeface="Arial" panose="020B0604020202020204" pitchFamily="34" charset="0"/>
                <a:cs typeface="Arial" panose="020B0604020202020204" pitchFamily="34" charset="0"/>
              </a:rPr>
              <a:t>Our Vision </a:t>
            </a:r>
          </a:p>
        </p:txBody>
      </p:sp>
      <p:sp>
        <p:nvSpPr>
          <p:cNvPr id="5" name="TextBox 4">
            <a:extLst>
              <a:ext uri="{FF2B5EF4-FFF2-40B4-BE49-F238E27FC236}">
                <a16:creationId xmlns:a16="http://schemas.microsoft.com/office/drawing/2014/main" id="{0B0AFB00-B0DB-4E34-C543-847C7021D208}"/>
              </a:ext>
            </a:extLst>
          </p:cNvPr>
          <p:cNvSpPr txBox="1"/>
          <p:nvPr/>
        </p:nvSpPr>
        <p:spPr>
          <a:xfrm>
            <a:off x="1001486" y="2690336"/>
            <a:ext cx="10809514" cy="872034"/>
          </a:xfrm>
          <a:prstGeom prst="rect">
            <a:avLst/>
          </a:prstGeom>
          <a:noFill/>
        </p:spPr>
        <p:txBody>
          <a:bodyPr wrap="square">
            <a:spAutoFit/>
          </a:bodyPr>
          <a:lstStyle/>
          <a:p>
            <a:pPr>
              <a:lnSpc>
                <a:spcPct val="150000"/>
              </a:lnSpc>
            </a:pPr>
            <a:r>
              <a:rPr lang="en-US" kern="100" dirty="0">
                <a:latin typeface="Arial" panose="020B0604020202020204" pitchFamily="34" charset="0"/>
                <a:cs typeface="Times New Roman" panose="02020603050405020304" pitchFamily="18" charset="0"/>
              </a:rPr>
              <a:t>To be a leading provider of expert financial services and high-quality English training, empowering businesses and individuals to achieve financial success and excellence in global communication.</a:t>
            </a:r>
            <a:endParaRPr lang="en-ZA" kern="1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6718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6D9E99-0231-153A-E573-8827FE74740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6C94819-F30E-9080-A35F-33CF8F224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0EA2FF7-C54C-F993-1A38-2DE3D2478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57FBB26-072B-9DD1-4A21-7B16AD1ABE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C88E8E88-D790-3003-719D-4FA5DD972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1398ADC-94B1-8569-7BAB-DBBA84D42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40ED07E3-498A-5D3C-21BC-63909B758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8D92D450-A88B-62B9-0558-518C88C36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B614439E-F7BD-8EB1-C9EB-73EDAFA03F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78D79B17-00CE-F397-10DF-0E6C0E1BE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12DF3A4-8711-5D07-0C30-1CDD8D7C5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F9257495-49E1-A039-C444-A5167ECFB2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9A77E6D8-40FE-726A-DDA8-EDD3809B3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2E614B81-95F2-A9E4-DAC1-080C094F318D}"/>
              </a:ext>
            </a:extLst>
          </p:cNvPr>
          <p:cNvSpPr txBox="1"/>
          <p:nvPr/>
        </p:nvSpPr>
        <p:spPr>
          <a:xfrm>
            <a:off x="4147421" y="115632"/>
            <a:ext cx="3896852" cy="769441"/>
          </a:xfrm>
          <a:prstGeom prst="rect">
            <a:avLst/>
          </a:prstGeom>
          <a:noFill/>
        </p:spPr>
        <p:txBody>
          <a:bodyPr wrap="square">
            <a:spAutoFit/>
          </a:bodyPr>
          <a:lstStyle/>
          <a:p>
            <a:r>
              <a:rPr lang="en-ZA" sz="4400" b="1" dirty="0">
                <a:solidFill>
                  <a:srgbClr val="00B050"/>
                </a:solidFill>
                <a:latin typeface="Arial" panose="020B0604020202020204" pitchFamily="34" charset="0"/>
                <a:cs typeface="Arial" panose="020B0604020202020204" pitchFamily="34" charset="0"/>
              </a:rPr>
              <a:t>Our Values</a:t>
            </a:r>
          </a:p>
        </p:txBody>
      </p:sp>
      <p:sp>
        <p:nvSpPr>
          <p:cNvPr id="4" name="TextBox 3">
            <a:extLst>
              <a:ext uri="{FF2B5EF4-FFF2-40B4-BE49-F238E27FC236}">
                <a16:creationId xmlns:a16="http://schemas.microsoft.com/office/drawing/2014/main" id="{4A410B72-CB52-C7C4-E6EA-82E96D6945FF}"/>
              </a:ext>
            </a:extLst>
          </p:cNvPr>
          <p:cNvSpPr txBox="1"/>
          <p:nvPr/>
        </p:nvSpPr>
        <p:spPr>
          <a:xfrm>
            <a:off x="947021" y="1497011"/>
            <a:ext cx="5421122" cy="4093428"/>
          </a:xfrm>
          <a:prstGeom prst="rect">
            <a:avLst/>
          </a:prstGeom>
          <a:noFill/>
        </p:spPr>
        <p:txBody>
          <a:bodyPr wrap="square">
            <a:spAutoFit/>
          </a:bodyPr>
          <a:lstStyle/>
          <a:p>
            <a:pPr marL="342900" indent="-342900">
              <a:buFont typeface="+mj-lt"/>
              <a:buAutoNum type="arabicPeriod"/>
            </a:pPr>
            <a:r>
              <a:rPr lang="en-US" sz="2000" b="1"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Excellence</a:t>
            </a:r>
          </a:p>
          <a:p>
            <a:pPr marL="342900" indent="-342900">
              <a:buFont typeface="+mj-lt"/>
              <a:buAutoNum type="arabicPeriod"/>
            </a:pPr>
            <a:endParaRPr lang="en-US" sz="2000" kern="100" dirty="0">
              <a:latin typeface="Arial" panose="020B0604020202020204" pitchFamily="34" charset="0"/>
              <a:cs typeface="Arial" panose="020B0604020202020204" pitchFamily="34" charset="0"/>
            </a:endParaRPr>
          </a:p>
          <a:p>
            <a:pPr marL="342900" indent="-342900">
              <a:buFont typeface="+mj-lt"/>
              <a:buAutoNum type="arabicPeriod"/>
            </a:pPr>
            <a:r>
              <a:rPr lang="en-US" sz="2000" b="1" kern="100"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Integrity</a:t>
            </a:r>
          </a:p>
          <a:p>
            <a:pPr marL="342900" indent="-342900">
              <a:buFont typeface="+mj-lt"/>
              <a:buAutoNum type="arabicPeriod"/>
            </a:pPr>
            <a:endParaRPr lang="en-US" sz="2000" kern="100" dirty="0">
              <a:solidFill>
                <a:srgbClr val="00B050"/>
              </a:solidFill>
              <a:latin typeface="Arial" panose="020B0604020202020204" pitchFamily="34" charset="0"/>
              <a:cs typeface="Arial" panose="020B0604020202020204" pitchFamily="34" charset="0"/>
            </a:endParaRPr>
          </a:p>
          <a:p>
            <a:pPr marL="342900" indent="-342900">
              <a:buFont typeface="+mj-lt"/>
              <a:buAutoNum type="arabicPeriod"/>
            </a:pPr>
            <a:r>
              <a:rPr lang="en-US" sz="2000" b="1" kern="100"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Client-Centered Approach</a:t>
            </a:r>
          </a:p>
          <a:p>
            <a:pPr marL="342900" indent="-342900">
              <a:buFont typeface="+mj-lt"/>
              <a:buAutoNum type="arabicPeriod"/>
            </a:pPr>
            <a:endParaRPr lang="en-US" sz="2000" kern="100" dirty="0">
              <a:latin typeface="Arial" panose="020B0604020202020204" pitchFamily="34" charset="0"/>
              <a:cs typeface="Arial" panose="020B0604020202020204" pitchFamily="34" charset="0"/>
            </a:endParaRPr>
          </a:p>
          <a:p>
            <a:pPr marL="342900" indent="-342900">
              <a:buFont typeface="+mj-lt"/>
              <a:buAutoNum type="arabicPeriod"/>
            </a:pPr>
            <a:r>
              <a:rPr lang="en-US" sz="2000" b="1" kern="100"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Innovation &amp; Continuous Learning</a:t>
            </a:r>
          </a:p>
          <a:p>
            <a:pPr marL="342900" indent="-342900">
              <a:buFont typeface="+mj-lt"/>
              <a:buAutoNum type="arabicPeriod"/>
            </a:pPr>
            <a:endParaRPr lang="en-US" sz="2000" kern="100" dirty="0">
              <a:latin typeface="Arial" panose="020B0604020202020204" pitchFamily="34" charset="0"/>
              <a:cs typeface="Arial" panose="020B0604020202020204" pitchFamily="34" charset="0"/>
            </a:endParaRPr>
          </a:p>
          <a:p>
            <a:pPr marL="342900" indent="-342900">
              <a:buFont typeface="+mj-lt"/>
              <a:buAutoNum type="arabicPeriod"/>
            </a:pPr>
            <a:r>
              <a:rPr lang="en-US" sz="2000" b="1" kern="100"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Empowerment &amp; Development</a:t>
            </a:r>
          </a:p>
          <a:p>
            <a:pPr marL="342900" indent="-342900">
              <a:buFont typeface="+mj-lt"/>
              <a:buAutoNum type="arabicPeriod"/>
            </a:pPr>
            <a:endParaRPr lang="en-US" sz="2000" kern="100" dirty="0">
              <a:latin typeface="Arial" panose="020B0604020202020204" pitchFamily="34" charset="0"/>
              <a:cs typeface="Arial" panose="020B0604020202020204" pitchFamily="34" charset="0"/>
            </a:endParaRPr>
          </a:p>
          <a:p>
            <a:pPr marL="342900" indent="-342900">
              <a:buFont typeface="+mj-lt"/>
              <a:buAutoNum type="arabicPeriod"/>
            </a:pPr>
            <a:r>
              <a:rPr lang="en-US" sz="2000" b="1" kern="100"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Community Engagement</a:t>
            </a:r>
          </a:p>
          <a:p>
            <a:pPr marL="342900" indent="-342900">
              <a:buFont typeface="+mj-lt"/>
              <a:buAutoNum type="arabicPeriod"/>
            </a:pPr>
            <a:endParaRPr lang="en-US" sz="2000" kern="100" dirty="0">
              <a:latin typeface="Arial" panose="020B0604020202020204" pitchFamily="34" charset="0"/>
              <a:cs typeface="Arial" panose="020B0604020202020204" pitchFamily="34" charset="0"/>
            </a:endParaRPr>
          </a:p>
          <a:p>
            <a:pPr marL="342900" indent="-342900">
              <a:buFont typeface="+mj-lt"/>
              <a:buAutoNum type="arabicPeriod"/>
            </a:pPr>
            <a:r>
              <a:rPr lang="en-US" sz="2000" b="1" kern="100" dirty="0">
                <a:solidFill>
                  <a:srgbClr val="00B050"/>
                </a:solidFill>
                <a:latin typeface="Arial" panose="020B0604020202020204" pitchFamily="34" charset="0"/>
                <a:cs typeface="Arial" panose="020B0604020202020204" pitchFamily="34" charset="0"/>
              </a:rPr>
              <a:t> </a:t>
            </a:r>
            <a:r>
              <a:rPr lang="en-US" sz="2000" kern="100" dirty="0">
                <a:latin typeface="Arial" panose="020B0604020202020204" pitchFamily="34" charset="0"/>
                <a:cs typeface="Arial" panose="020B0604020202020204" pitchFamily="34" charset="0"/>
              </a:rPr>
              <a:t>Flexibility &amp; Adaptability</a:t>
            </a:r>
          </a:p>
        </p:txBody>
      </p:sp>
    </p:spTree>
    <p:extLst>
      <p:ext uri="{BB962C8B-B14F-4D97-AF65-F5344CB8AC3E}">
        <p14:creationId xmlns:p14="http://schemas.microsoft.com/office/powerpoint/2010/main" val="2452157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0FFD2-68E8-DAE1-CCA9-C4CE4E6367F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3D5212A-56EC-001B-6622-72E7E9368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5990CB-CAB1-1BF5-9545-198B5BC53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B8124AB-9A4B-C8B5-0120-41997D44B1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0EB5502B-743D-B544-2E5C-1C37B1F5CA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8059DE6-C7F5-F1B9-C4F4-B99017EEC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FA76DD8-0A84-DB8C-6664-4063DB3F2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3D6D0144-3D67-6D06-235F-C2812CF03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C8996E2B-9617-2180-D873-09E18672FB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3C16C74E-BBA2-7DE0-6B16-D2C0A2A729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3DE0E5FE-A5EA-08C2-C49F-2C2C28FAA4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E25AD227-7157-5EA5-59C6-DCB616281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9947A1B6-E953-70DF-6361-F85CC4CB5A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9CBCA657-838C-FE11-47FE-E8B1CAD69B59}"/>
              </a:ext>
            </a:extLst>
          </p:cNvPr>
          <p:cNvSpPr txBox="1"/>
          <p:nvPr/>
        </p:nvSpPr>
        <p:spPr>
          <a:xfrm>
            <a:off x="4195733" y="221065"/>
            <a:ext cx="3646714" cy="769441"/>
          </a:xfrm>
          <a:prstGeom prst="rect">
            <a:avLst/>
          </a:prstGeom>
          <a:noFill/>
        </p:spPr>
        <p:txBody>
          <a:bodyPr wrap="square">
            <a:spAutoFit/>
          </a:bodyPr>
          <a:lstStyle/>
          <a:p>
            <a:r>
              <a:rPr lang="en-ZA" sz="4400" b="1" dirty="0">
                <a:solidFill>
                  <a:srgbClr val="00B050"/>
                </a:solidFill>
                <a:latin typeface="Arial" panose="020B0604020202020204" pitchFamily="34" charset="0"/>
                <a:cs typeface="Arial" panose="020B0604020202020204" pitchFamily="34" charset="0"/>
              </a:rPr>
              <a:t>Our Services</a:t>
            </a:r>
          </a:p>
        </p:txBody>
      </p:sp>
      <p:sp>
        <p:nvSpPr>
          <p:cNvPr id="5" name="TextBox 4">
            <a:extLst>
              <a:ext uri="{FF2B5EF4-FFF2-40B4-BE49-F238E27FC236}">
                <a16:creationId xmlns:a16="http://schemas.microsoft.com/office/drawing/2014/main" id="{A8FAC464-14F5-B39B-7703-FABAF17BEEF4}"/>
              </a:ext>
            </a:extLst>
          </p:cNvPr>
          <p:cNvSpPr txBox="1"/>
          <p:nvPr/>
        </p:nvSpPr>
        <p:spPr>
          <a:xfrm>
            <a:off x="751114" y="1235927"/>
            <a:ext cx="5159829" cy="369332"/>
          </a:xfrm>
          <a:prstGeom prst="rect">
            <a:avLst/>
          </a:prstGeom>
          <a:noFill/>
        </p:spPr>
        <p:txBody>
          <a:bodyPr wrap="square">
            <a:spAutoFit/>
          </a:bodyPr>
          <a:lstStyle/>
          <a:p>
            <a:r>
              <a:rPr lang="en-ZA" b="1" kern="100" dirty="0">
                <a:latin typeface="Arial" panose="020B0604020202020204" pitchFamily="34" charset="0"/>
                <a:cs typeface="Times New Roman" panose="02020603050405020304" pitchFamily="18" charset="0"/>
              </a:rPr>
              <a:t>Accounting, Taxation &amp; Business Advisory</a:t>
            </a:r>
          </a:p>
        </p:txBody>
      </p:sp>
      <p:sp>
        <p:nvSpPr>
          <p:cNvPr id="7" name="TextBox 6">
            <a:extLst>
              <a:ext uri="{FF2B5EF4-FFF2-40B4-BE49-F238E27FC236}">
                <a16:creationId xmlns:a16="http://schemas.microsoft.com/office/drawing/2014/main" id="{DFFD6CCA-8C5A-88E3-8348-738A69D0BA55}"/>
              </a:ext>
            </a:extLst>
          </p:cNvPr>
          <p:cNvSpPr txBox="1"/>
          <p:nvPr/>
        </p:nvSpPr>
        <p:spPr>
          <a:xfrm>
            <a:off x="740228" y="2053866"/>
            <a:ext cx="10091058" cy="3669979"/>
          </a:xfrm>
          <a:prstGeom prst="rect">
            <a:avLst/>
          </a:prstGeom>
          <a:noFill/>
        </p:spPr>
        <p:txBody>
          <a:bodyPr wrap="square">
            <a:spAutoFit/>
          </a:bodyPr>
          <a:lstStyle/>
          <a:p>
            <a:pPr algn="just">
              <a:lnSpc>
                <a:spcPct val="115000"/>
              </a:lnSpc>
              <a:spcAft>
                <a:spcPts val="800"/>
              </a:spcAft>
            </a:pPr>
            <a:r>
              <a:rPr lang="en-ZA" sz="1800" kern="100" dirty="0">
                <a:effectLst/>
                <a:latin typeface="Arial" panose="020B0604020202020204" pitchFamily="34" charset="0"/>
                <a:ea typeface="Aptos" panose="020B0004020202020204" pitchFamily="34" charset="0"/>
                <a:cs typeface="Times New Roman" panose="02020603050405020304" pitchFamily="18" charset="0"/>
              </a:rPr>
              <a:t>We deliver an extensive range of financial services that empower businesses to stay compliant, boost profitability, and make strategic financial decisions with confidence. Our premier offerings include:</a:t>
            </a:r>
          </a:p>
          <a:p>
            <a:pPr algn="just">
              <a:lnSpc>
                <a:spcPct val="115000"/>
              </a:lnSpc>
              <a:spcAft>
                <a:spcPts val="800"/>
              </a:spcAft>
            </a:pP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ZA" b="1" dirty="0">
                <a:solidFill>
                  <a:srgbClr val="00B050"/>
                </a:solidFill>
                <a:latin typeface="Arial" panose="020B0604020202020204" pitchFamily="34" charset="0"/>
                <a:cs typeface="Arial" panose="020B0604020202020204" pitchFamily="34" charset="0"/>
              </a:rPr>
              <a:t>Financial Accounting &amp; Reporting: </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We ensure accuracy in bookkeeping, produce comprehensive financial statements, and provide detailed reporting that guarantees compliance and enhances business transparency.</a:t>
            </a:r>
          </a:p>
          <a:p>
            <a:pPr algn="just">
              <a:lnSpc>
                <a:spcPct val="115000"/>
              </a:lnSpc>
              <a:spcAft>
                <a:spcPts val="800"/>
              </a:spcAft>
            </a:pP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ZA" b="1" dirty="0">
                <a:solidFill>
                  <a:srgbClr val="00B050"/>
                </a:solidFill>
                <a:latin typeface="Arial" panose="020B0604020202020204" pitchFamily="34" charset="0"/>
                <a:cs typeface="Arial" panose="020B0604020202020204" pitchFamily="34" charset="0"/>
              </a:rPr>
              <a:t>Tax Planning &amp; Compliance: </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Our expert tax advisory services are designed to effectively minimize liabilities while maximizing your returns.</a:t>
            </a: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42052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A334CE-545F-E989-CBBA-74FCC9B6C17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DA6493-540C-79A8-202E-0A85A9ED0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2AC68-5B2D-F5EA-9AE7-2D4C95C1B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765886C-5CAE-AE77-9179-6E27308512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53A8102D-FE82-C9F0-32EC-F445193D8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29F96C-CC63-87AB-0BA9-0679ED04F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31544BA-3795-0552-5985-D5EE3FFF0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F0CFF82E-0130-C6D6-6E01-7FE61A29F0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0408A67E-EC5C-A832-EDB0-653C2E1B4CD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0698C90B-8CAF-43B2-2417-5A211A946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0F8916C-648E-36E4-B22A-92D90816B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377EEDA-4C47-D09E-0715-C3810E831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0FF52ECA-4C6E-F12F-7A0C-7A70B9C2B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2674D7AE-FF35-90BA-F298-18A843A6A670}"/>
              </a:ext>
            </a:extLst>
          </p:cNvPr>
          <p:cNvSpPr txBox="1"/>
          <p:nvPr/>
        </p:nvSpPr>
        <p:spPr>
          <a:xfrm>
            <a:off x="805543" y="698679"/>
            <a:ext cx="9971314" cy="3988528"/>
          </a:xfrm>
          <a:prstGeom prst="rect">
            <a:avLst/>
          </a:prstGeom>
          <a:noFill/>
        </p:spPr>
        <p:txBody>
          <a:bodyPr wrap="square">
            <a:spAutoFit/>
          </a:bodyPr>
          <a:lstStyle/>
          <a:p>
            <a:pPr algn="just">
              <a:lnSpc>
                <a:spcPct val="115000"/>
              </a:lnSpc>
              <a:spcAft>
                <a:spcPts val="800"/>
              </a:spcAft>
            </a:pPr>
            <a:r>
              <a:rPr lang="en-ZA" sz="18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**Business Consulting &amp; Strategy**: </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Our consulting services are tailored to help businesses scale, optimize operations, and tackle financial challenges head-on. We offer a comprehensive range of financial services designed to help businesses maintain compliance, enhance profitability, and make informed financial decisions. Our main services include:</a:t>
            </a:r>
          </a:p>
          <a:p>
            <a:pPr algn="just">
              <a:lnSpc>
                <a:spcPct val="115000"/>
              </a:lnSpc>
              <a:spcAft>
                <a:spcPts val="800"/>
              </a:spcAft>
            </a:pP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ZA" b="1" kern="100" dirty="0">
                <a:solidFill>
                  <a:srgbClr val="00B050"/>
                </a:solidFill>
                <a:latin typeface="Arial" panose="020B0604020202020204" pitchFamily="34" charset="0"/>
                <a:cs typeface="Times New Roman" panose="02020603050405020304" pitchFamily="18" charset="0"/>
              </a:rPr>
              <a:t>Financial Accounting &amp; Reporting:</a:t>
            </a:r>
            <a:r>
              <a:rPr lang="en-ZA" sz="1800" kern="100" dirty="0">
                <a:solidFill>
                  <a:schemeClr val="accent6">
                    <a:lumMod val="60000"/>
                    <a:lumOff val="40000"/>
                  </a:schemeClr>
                </a:solidFill>
                <a:effectLst/>
                <a:latin typeface="Arial" panose="020B0604020202020204" pitchFamily="34" charset="0"/>
                <a:ea typeface="Aptos" panose="020B0004020202020204" pitchFamily="34" charset="0"/>
                <a:cs typeface="Times New Roman" panose="02020603050405020304" pitchFamily="18" charset="0"/>
              </a:rPr>
              <a:t> </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We provide accurate bookkeeping, financial statements, and reporting to ensure compliance and promote transparency</a:t>
            </a: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ZA" b="1" kern="100" dirty="0">
                <a:solidFill>
                  <a:srgbClr val="00B050"/>
                </a:solidFill>
                <a:latin typeface="Arial" panose="020B0604020202020204" pitchFamily="34" charset="0"/>
                <a:cs typeface="Times New Roman" panose="02020603050405020304" pitchFamily="18" charset="0"/>
              </a:rPr>
              <a:t>Tax Planning &amp; Compliance: </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Our strategic tax advisory services aim to minimize your liabilities and maximize returns.</a:t>
            </a: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ZA" b="1" kern="100" dirty="0">
                <a:solidFill>
                  <a:srgbClr val="00B050"/>
                </a:solidFill>
                <a:latin typeface="Arial" panose="020B0604020202020204" pitchFamily="34" charset="0"/>
                <a:cs typeface="Times New Roman" panose="02020603050405020304" pitchFamily="18" charset="0"/>
              </a:rPr>
              <a:t>Business Consulting &amp; Strategy: </a:t>
            </a:r>
            <a:r>
              <a:rPr lang="en-ZA" sz="1800" kern="100" dirty="0">
                <a:effectLst/>
                <a:latin typeface="Arial" panose="020B0604020202020204" pitchFamily="34" charset="0"/>
                <a:ea typeface="Aptos" panose="020B0004020202020204" pitchFamily="34" charset="0"/>
                <a:cs typeface="Times New Roman" panose="02020603050405020304" pitchFamily="18" charset="0"/>
              </a:rPr>
              <a:t>Our advisory services assist businesses in scaling, improving operations, and navigating financial challenges.</a:t>
            </a:r>
            <a:endParaRPr lang="en-Z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90618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9CE212-1D39-6D89-08E1-65B1E9E0483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770DFD2-FDEA-F172-63FB-948386ECD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8116BF-CC22-9BFE-9DD7-996ED1F98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983B393-E1B3-239E-A171-AD3A9CCC06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34F5674B-E257-DA4B-4DA1-4005503EB9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1A82566-5219-CE52-DD8A-FA88F5613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700FE8FD-DA0E-491D-C8F9-E567B4C60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32A482AD-3F2A-6548-5836-DF91E7EEA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D81CE1D6-873C-2C7B-4E86-3D1E2081B9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82430A79-D86B-56C6-D57D-8A3E7A2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EA5F90E-20D1-F581-A10A-717735C31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21651BD-CF98-68B5-AB61-B72C1F2273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528F7025-C48C-8F7B-33F3-E4241DA76A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AAFF2CBB-26DB-F2B7-595F-C8D8A5FC125A}"/>
              </a:ext>
            </a:extLst>
          </p:cNvPr>
          <p:cNvSpPr txBox="1"/>
          <p:nvPr/>
        </p:nvSpPr>
        <p:spPr>
          <a:xfrm>
            <a:off x="674914" y="666101"/>
            <a:ext cx="6096000" cy="369332"/>
          </a:xfrm>
          <a:prstGeom prst="rect">
            <a:avLst/>
          </a:prstGeom>
          <a:noFill/>
        </p:spPr>
        <p:txBody>
          <a:bodyPr wrap="square">
            <a:spAutoFit/>
          </a:bodyPr>
          <a:lstStyle/>
          <a:p>
            <a:r>
              <a:rPr lang="en-ZA" b="1" kern="100" dirty="0">
                <a:latin typeface="Arial" panose="020B0604020202020204" pitchFamily="34" charset="0"/>
                <a:cs typeface="Times New Roman" panose="02020603050405020304" pitchFamily="18" charset="0"/>
              </a:rPr>
              <a:t>Online English Training</a:t>
            </a:r>
          </a:p>
        </p:txBody>
      </p:sp>
      <p:sp>
        <p:nvSpPr>
          <p:cNvPr id="7" name="TextBox 6">
            <a:extLst>
              <a:ext uri="{FF2B5EF4-FFF2-40B4-BE49-F238E27FC236}">
                <a16:creationId xmlns:a16="http://schemas.microsoft.com/office/drawing/2014/main" id="{C5269FCE-AA2E-7588-017E-5936571BE490}"/>
              </a:ext>
            </a:extLst>
          </p:cNvPr>
          <p:cNvSpPr txBox="1"/>
          <p:nvPr/>
        </p:nvSpPr>
        <p:spPr>
          <a:xfrm>
            <a:off x="772885" y="1701534"/>
            <a:ext cx="10265229" cy="3970318"/>
          </a:xfrm>
          <a:prstGeom prst="rect">
            <a:avLst/>
          </a:prstGeom>
          <a:noFill/>
        </p:spPr>
        <p:txBody>
          <a:bodyPr wrap="square">
            <a:spAutoFit/>
          </a:bodyPr>
          <a:lstStyle/>
          <a:p>
            <a:pPr algn="just"/>
            <a:r>
              <a:rPr lang="en-US" kern="100" dirty="0">
                <a:latin typeface="Arial" panose="020B0604020202020204" pitchFamily="34" charset="0"/>
                <a:cs typeface="Times New Roman" panose="02020603050405020304" pitchFamily="18" charset="0"/>
              </a:rPr>
              <a:t>Strong communication is a key driver of professional success. Our online English training programs are designed to help individuals and businesses communicate effectively, enhance global business opportunities, and improve overall professional performance. Our training includes:</a:t>
            </a:r>
          </a:p>
          <a:p>
            <a:pPr algn="just"/>
            <a:endParaRPr lang="en-US" kern="100" dirty="0">
              <a:latin typeface="Arial" panose="020B0604020202020204" pitchFamily="34" charset="0"/>
              <a:cs typeface="Times New Roman" panose="02020603050405020304" pitchFamily="18" charset="0"/>
            </a:endParaRPr>
          </a:p>
          <a:p>
            <a:pPr algn="just">
              <a:buFont typeface="Arial" panose="020B0604020202020204" pitchFamily="34" charset="0"/>
              <a:buChar char="•"/>
            </a:pPr>
            <a:r>
              <a:rPr lang="en-US" b="1" kern="100" dirty="0">
                <a:solidFill>
                  <a:srgbClr val="00B050"/>
                </a:solidFill>
                <a:latin typeface="Arial" panose="020B0604020202020204" pitchFamily="34" charset="0"/>
                <a:cs typeface="Times New Roman" panose="02020603050405020304" pitchFamily="18" charset="0"/>
              </a:rPr>
              <a:t>Business &amp; Professional English </a:t>
            </a:r>
            <a:r>
              <a:rPr lang="en-US" kern="100" dirty="0">
                <a:solidFill>
                  <a:schemeClr val="accent6"/>
                </a:solidFill>
                <a:latin typeface="Arial" panose="020B0604020202020204" pitchFamily="34" charset="0"/>
                <a:cs typeface="Times New Roman" panose="02020603050405020304" pitchFamily="18" charset="0"/>
              </a:rPr>
              <a:t>– </a:t>
            </a:r>
            <a:r>
              <a:rPr lang="en-US" kern="100" dirty="0">
                <a:latin typeface="Arial" panose="020B0604020202020204" pitchFamily="34" charset="0"/>
                <a:cs typeface="Times New Roman" panose="02020603050405020304" pitchFamily="18" charset="0"/>
              </a:rPr>
              <a:t>Master corporate communication, email etiquette, and presentations.</a:t>
            </a:r>
          </a:p>
          <a:p>
            <a:pPr algn="just">
              <a:buFont typeface="Arial" panose="020B0604020202020204" pitchFamily="34" charset="0"/>
              <a:buChar char="•"/>
            </a:pPr>
            <a:endParaRPr lang="en-US" kern="100" dirty="0">
              <a:latin typeface="Arial" panose="020B0604020202020204" pitchFamily="34" charset="0"/>
              <a:cs typeface="Times New Roman" panose="02020603050405020304" pitchFamily="18" charset="0"/>
            </a:endParaRPr>
          </a:p>
          <a:p>
            <a:pPr algn="just">
              <a:buFont typeface="Arial" panose="020B0604020202020204" pitchFamily="34" charset="0"/>
              <a:buChar char="•"/>
            </a:pPr>
            <a:r>
              <a:rPr lang="en-US" b="1" kern="100" dirty="0">
                <a:solidFill>
                  <a:srgbClr val="00B050"/>
                </a:solidFill>
                <a:latin typeface="Arial" panose="020B0604020202020204" pitchFamily="34" charset="0"/>
                <a:cs typeface="Times New Roman" panose="02020603050405020304" pitchFamily="18" charset="0"/>
              </a:rPr>
              <a:t>Conversational English </a:t>
            </a:r>
            <a:r>
              <a:rPr lang="en-US" kern="100" dirty="0">
                <a:latin typeface="Arial" panose="020B0604020202020204" pitchFamily="34" charset="0"/>
                <a:cs typeface="Times New Roman" panose="02020603050405020304" pitchFamily="18" charset="0"/>
              </a:rPr>
              <a:t>– Build fluency and confidence for day-to-day interactions.</a:t>
            </a:r>
          </a:p>
          <a:p>
            <a:pPr algn="just">
              <a:buFont typeface="Arial" panose="020B0604020202020204" pitchFamily="34" charset="0"/>
              <a:buChar char="•"/>
            </a:pPr>
            <a:endParaRPr lang="en-US" kern="100" dirty="0">
              <a:latin typeface="Arial" panose="020B0604020202020204" pitchFamily="34" charset="0"/>
              <a:cs typeface="Times New Roman" panose="02020603050405020304" pitchFamily="18" charset="0"/>
            </a:endParaRPr>
          </a:p>
          <a:p>
            <a:pPr algn="just">
              <a:buFont typeface="Arial" panose="020B0604020202020204" pitchFamily="34" charset="0"/>
              <a:buChar char="•"/>
            </a:pPr>
            <a:r>
              <a:rPr lang="en-US" b="1" kern="100" dirty="0">
                <a:solidFill>
                  <a:srgbClr val="00B050"/>
                </a:solidFill>
                <a:latin typeface="Arial" panose="020B0604020202020204" pitchFamily="34" charset="0"/>
                <a:cs typeface="Times New Roman" panose="02020603050405020304" pitchFamily="18" charset="0"/>
              </a:rPr>
              <a:t>English for Finance &amp; Accounting Professionals</a:t>
            </a:r>
            <a:r>
              <a:rPr lang="en-US" kern="100" dirty="0">
                <a:latin typeface="Arial" panose="020B0604020202020204" pitchFamily="34" charset="0"/>
                <a:cs typeface="Times New Roman" panose="02020603050405020304" pitchFamily="18" charset="0"/>
              </a:rPr>
              <a:t> – Learn industry-specific terminology and improve business writing skills.</a:t>
            </a:r>
          </a:p>
          <a:p>
            <a:pPr algn="just">
              <a:buFont typeface="Arial" panose="020B0604020202020204" pitchFamily="34" charset="0"/>
              <a:buChar char="•"/>
            </a:pPr>
            <a:endParaRPr lang="en-US" kern="100" dirty="0">
              <a:latin typeface="Arial" panose="020B0604020202020204" pitchFamily="34" charset="0"/>
              <a:cs typeface="Times New Roman" panose="02020603050405020304" pitchFamily="18" charset="0"/>
            </a:endParaRPr>
          </a:p>
          <a:p>
            <a:pPr algn="just">
              <a:buFont typeface="Arial" panose="020B0604020202020204" pitchFamily="34" charset="0"/>
              <a:buChar char="•"/>
            </a:pPr>
            <a:r>
              <a:rPr lang="en-US" b="1" kern="100" dirty="0">
                <a:solidFill>
                  <a:srgbClr val="00B050"/>
                </a:solidFill>
                <a:latin typeface="Arial" panose="020B0604020202020204" pitchFamily="34" charset="0"/>
                <a:cs typeface="Times New Roman" panose="02020603050405020304" pitchFamily="18" charset="0"/>
              </a:rPr>
              <a:t>Customized English Coaching </a:t>
            </a:r>
            <a:r>
              <a:rPr lang="en-US" kern="100" dirty="0">
                <a:latin typeface="Arial" panose="020B0604020202020204" pitchFamily="34" charset="0"/>
                <a:cs typeface="Times New Roman" panose="02020603050405020304" pitchFamily="18" charset="0"/>
              </a:rPr>
              <a:t>– Tailored lessons for individuals and teams, adapted to industry needs and proficiency levels.</a:t>
            </a:r>
          </a:p>
        </p:txBody>
      </p:sp>
    </p:spTree>
    <p:extLst>
      <p:ext uri="{BB962C8B-B14F-4D97-AF65-F5344CB8AC3E}">
        <p14:creationId xmlns:p14="http://schemas.microsoft.com/office/powerpoint/2010/main" val="1751100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4237AC-5AF3-4D64-1D2F-F1775F5A360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5B9ED48-AC01-E930-E756-AA7E8F181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F26D906-9A7B-1E9C-72EE-76548934C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6E8A443-2E2D-B65F-E245-93CE17B022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81A8B17C-B89D-4D57-B694-1DAA1E8F0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F198D-C8B0-0B8B-97E0-637557FB55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CCFA592-7A69-1014-6E78-9385573E9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64D10FB2-6ADA-5F3A-F342-C786A969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5445FCFA-0C85-328A-CDB2-42C38191DA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E7A82D0C-32B9-F60E-CB7D-E0D8B4626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38A6DDB5-A1FE-9EE7-026C-3BBFA210FE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7E2E3BF-E316-FD7C-ED10-37CBA02087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14296C28-D8D0-5311-0469-5C8BCA8ABC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BCDA4F26-CB1D-FC2E-997D-AD4DE47F57CF}"/>
              </a:ext>
            </a:extLst>
          </p:cNvPr>
          <p:cNvSpPr txBox="1"/>
          <p:nvPr/>
        </p:nvSpPr>
        <p:spPr>
          <a:xfrm>
            <a:off x="2286000" y="204507"/>
            <a:ext cx="8294914" cy="769441"/>
          </a:xfrm>
          <a:prstGeom prst="rect">
            <a:avLst/>
          </a:prstGeom>
          <a:noFill/>
        </p:spPr>
        <p:txBody>
          <a:bodyPr wrap="square">
            <a:spAutoFit/>
          </a:bodyPr>
          <a:lstStyle/>
          <a:p>
            <a:r>
              <a:rPr lang="en-ZA" sz="4400" b="1" dirty="0">
                <a:solidFill>
                  <a:srgbClr val="00B050"/>
                </a:solidFill>
                <a:latin typeface="Arial" panose="020B0604020202020204" pitchFamily="34" charset="0"/>
                <a:cs typeface="Arial" panose="020B0604020202020204" pitchFamily="34" charset="0"/>
              </a:rPr>
              <a:t>Our Key Management Team</a:t>
            </a:r>
          </a:p>
        </p:txBody>
      </p:sp>
      <p:pic>
        <p:nvPicPr>
          <p:cNvPr id="5" name="Picture 4">
            <a:extLst>
              <a:ext uri="{FF2B5EF4-FFF2-40B4-BE49-F238E27FC236}">
                <a16:creationId xmlns:a16="http://schemas.microsoft.com/office/drawing/2014/main" id="{4B92D26F-515B-808C-CB76-906E21394CB4}"/>
              </a:ext>
            </a:extLst>
          </p:cNvPr>
          <p:cNvPicPr>
            <a:picLocks noChangeAspect="1"/>
          </p:cNvPicPr>
          <p:nvPr/>
        </p:nvPicPr>
        <p:blipFill>
          <a:blip r:embed="rId2"/>
          <a:stretch>
            <a:fillRect/>
          </a:stretch>
        </p:blipFill>
        <p:spPr>
          <a:xfrm>
            <a:off x="1052625" y="1485673"/>
            <a:ext cx="2670289" cy="3275606"/>
          </a:xfrm>
          <a:prstGeom prst="rect">
            <a:avLst/>
          </a:prstGeom>
        </p:spPr>
      </p:pic>
    </p:spTree>
    <p:extLst>
      <p:ext uri="{BB962C8B-B14F-4D97-AF65-F5344CB8AC3E}">
        <p14:creationId xmlns:p14="http://schemas.microsoft.com/office/powerpoint/2010/main" val="3774891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DC0163-5FCB-A02A-4BFF-7AB4430B309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1CD47E9-E024-BACC-831A-426939FF38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3972885-9174-10CB-371D-7FC28D0B74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E61E52D-5928-6039-0717-C09BCF1553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ACF297D9-62DB-7118-E391-AAE4EE535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A679619-EE72-D4FE-5040-274A6BDB07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9F1E452-6BFF-EA0E-1284-DBD83999F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B9BAB542-64BE-171F-1D1E-CA5317715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0B8DCA93-A425-43DC-D0DA-4D911AA8A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EA073F50-D5D8-6A23-D332-D62CA543E5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3D00C13-D029-BAE9-E833-8A722969C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5D322569-A0D9-7508-3671-8FAFB1802E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A08DFFB8-7DAC-452E-7A1F-A47EB401A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3941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3FD648-35C4-71BC-A3CE-0D388340059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CC4BC1-27D6-4D3C-558A-D8A693CFE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54AC27A-739C-7B25-FBE9-3ABC06AE95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07418FC-0A90-3045-D5A0-AB52CA134E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3D419043-379C-881B-E99A-B39E31B6D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F0CFABE-E416-B5A1-AD5D-55D9BDAA0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EB73488-63FB-6367-FF36-67B66C9F5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B01C7C4D-13DB-F16F-15D1-7B9FBB259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1F270062-69FD-951C-93A3-C1D98F264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700FAB16-5CFD-9D41-0BE0-FBFFA87E2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CBD32075-D1A6-A685-D8A9-0FE9D4A218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22E15C9D-6C2F-1CB4-4DF7-DEA6BACCF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D21AAFAD-2FC1-F8B8-084A-EEC053315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5262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E0AD3B-4558-4E84-3DB8-868E66E6BC8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34D3684-D6CB-C490-7B87-EB2FA5B6F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BFE81D9-CAEA-6EF0-0311-95FD6B9DD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EFE51602-556F-6DFE-27CC-F1B0F7D044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60CDFB38-7232-539C-1D31-DD9711E77C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DB6D469-E45D-7904-F4E5-F6BAB5ED5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C7321FF-B573-5E75-F24E-7E0C87DCE7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A5C98AF0-2465-117C-4CF7-C86D3A6FC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E95D91F3-426B-E96C-9369-55F33CFF90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6C80950C-02D4-35B8-852E-2C61652592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E50E1E03-6DB5-EE3A-DFCC-9D70FCC7F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56C8994B-BC54-0A57-1359-3DD5A89823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692704D9-60D5-FD40-02CF-F06B1232C8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9261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8B47A3-D1DE-EED3-C162-76947B41FCF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63A3B0-3728-1B6C-B73B-DDC05C5E6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F46A853-E803-EC44-F139-7DD26550D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6AB9993-F1CA-920A-3C48-9F74BF0289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6" name="Freeform: Shape 15">
              <a:extLst>
                <a:ext uri="{FF2B5EF4-FFF2-40B4-BE49-F238E27FC236}">
                  <a16:creationId xmlns:a16="http://schemas.microsoft.com/office/drawing/2014/main" id="{AAECD127-48F9-689B-E799-D6B071EA0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B6690DB-E294-5647-E3F8-ECCD796A2C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35FA807-4D7D-4453-34D2-2689F0BBD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9" name="Freeform: Shape 18">
              <a:extLst>
                <a:ext uri="{FF2B5EF4-FFF2-40B4-BE49-F238E27FC236}">
                  <a16:creationId xmlns:a16="http://schemas.microsoft.com/office/drawing/2014/main" id="{71D9EB86-C624-FDEB-7057-E337D84C1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37D4601B-98F2-E296-93A5-1D0363C78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2" name="Freeform: Shape 21">
              <a:extLst>
                <a:ext uri="{FF2B5EF4-FFF2-40B4-BE49-F238E27FC236}">
                  <a16:creationId xmlns:a16="http://schemas.microsoft.com/office/drawing/2014/main" id="{53181C60-8189-6E51-64A7-1FDBE7642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78D64428-39DD-B95C-38E6-950DCCC7C0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47485521-D982-3EFF-70CF-DE3DC86D48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824CF3EC-3BDE-0013-1B46-B422633C0D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912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282</TotalTime>
  <Words>520</Words>
  <Application>Microsoft Office PowerPoint</Application>
  <PresentationFormat>Widescreen</PresentationFormat>
  <Paragraphs>43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Monga, Jean-Jacques</dc:creator>
  <cp:lastModifiedBy>Dr. Monga, Jean-Jacques</cp:lastModifiedBy>
  <cp:revision>1</cp:revision>
  <dcterms:created xsi:type="dcterms:W3CDTF">2025-02-12T12:45:34Z</dcterms:created>
  <dcterms:modified xsi:type="dcterms:W3CDTF">2025-02-12T17:27:52Z</dcterms:modified>
</cp:coreProperties>
</file>